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0" r:id="rId9"/>
    <p:sldId id="263" r:id="rId10"/>
    <p:sldId id="264" r:id="rId11"/>
    <p:sldId id="265" r:id="rId12"/>
    <p:sldId id="303" r:id="rId13"/>
    <p:sldId id="304" r:id="rId14"/>
    <p:sldId id="301" r:id="rId15"/>
    <p:sldId id="302" r:id="rId16"/>
    <p:sldId id="272" r:id="rId17"/>
    <p:sldId id="273" r:id="rId18"/>
    <p:sldId id="274" r:id="rId19"/>
    <p:sldId id="305" r:id="rId20"/>
    <p:sldId id="306" r:id="rId21"/>
    <p:sldId id="308" r:id="rId22"/>
    <p:sldId id="30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299" r:id="rId6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Dosis" pitchFamily="2" charset="0"/>
      <p:regular r:id="rId75"/>
      <p:bold r:id="rId76"/>
    </p:embeddedFont>
    <p:embeddedFont>
      <p:font typeface="Roboto" panose="02000000000000000000" pitchFamily="2" charset="0"/>
      <p:regular r:id="rId77"/>
      <p:bold r:id="rId78"/>
      <p:italic r:id="rId79"/>
      <p:boldItalic r:id="rId80"/>
    </p:embeddedFont>
    <p:embeddedFont>
      <p:font typeface="Rockwell" panose="02060603020205020403" pitchFamily="18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5" roundtripDataSignature="AMtx7mjDfvcYmxUk443DCvxNQyeQPt20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0D652B-0A9E-4762-AE4A-5F842C0D79C6}">
  <a:tblStyle styleId="{110D652B-0A9E-4762-AE4A-5F842C0D79C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A7921E-413D-4CD8-A636-F625870B1188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54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4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882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8589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204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8043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316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519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716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7898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8752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7093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8817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6851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947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59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533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831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5092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3583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4178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811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8025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4127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949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31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91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240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7909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8532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5027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2594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9585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0047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2756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24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4149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5361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125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9841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2347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5840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832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9796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71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31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6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46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6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6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4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7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3" name="Google Shape;23;p48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9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29" name="Google Shape;29;p49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0" name="Google Shape;30;p49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9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9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9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9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4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0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40" name="Google Shape;40;p50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1" name="Google Shape;41;p50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0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0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0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0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1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l" t="t" r="r" b="b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2" name="Google Shape;52;p51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Char char="▸"/>
              <a:defRPr sz="3600" i="1"/>
            </a:lvl1pPr>
            <a:lvl2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endParaRPr/>
          </a:p>
        </p:txBody>
      </p:sp>
      <p:sp>
        <p:nvSpPr>
          <p:cNvPr id="54" name="Google Shape;54;p51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15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Google Shape;55;p51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1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1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15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8" name="Google Shape;58;p51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2"/>
          <p:cNvSpPr txBox="1">
            <a:spLocks noGrp="1"/>
          </p:cNvSpPr>
          <p:nvPr>
            <p:ph type="ctrTitle"/>
          </p:nvPr>
        </p:nvSpPr>
        <p:spPr>
          <a:xfrm>
            <a:off x="2286000" y="2343150"/>
            <a:ext cx="6172200" cy="142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2"/>
          <p:cNvSpPr txBox="1">
            <a:spLocks noGrp="1"/>
          </p:cNvSpPr>
          <p:nvPr>
            <p:ph type="subTitle" idx="1"/>
          </p:nvPr>
        </p:nvSpPr>
        <p:spPr>
          <a:xfrm>
            <a:off x="2286000" y="3752492"/>
            <a:ext cx="61722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135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2"/>
          <p:cNvSpPr txBox="1">
            <a:spLocks noGrp="1"/>
          </p:cNvSpPr>
          <p:nvPr>
            <p:ph type="dt" idx="10"/>
          </p:nvPr>
        </p:nvSpPr>
        <p:spPr>
          <a:xfrm rot="5400000">
            <a:off x="8050371" y="832948"/>
            <a:ext cx="1714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ftr" idx="11"/>
          </p:nvPr>
        </p:nvSpPr>
        <p:spPr>
          <a:xfrm rot="5400000">
            <a:off x="7534469" y="3088246"/>
            <a:ext cx="274320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52"/>
          <p:cNvSpPr/>
          <p:nvPr/>
        </p:nvSpPr>
        <p:spPr>
          <a:xfrm>
            <a:off x="381000" y="0"/>
            <a:ext cx="609600" cy="5143500"/>
          </a:xfrm>
          <a:prstGeom prst="rect">
            <a:avLst/>
          </a:prstGeom>
          <a:solidFill>
            <a:srgbClr val="FFC2A8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2"/>
          <p:cNvSpPr/>
          <p:nvPr/>
        </p:nvSpPr>
        <p:spPr>
          <a:xfrm>
            <a:off x="276336" y="0"/>
            <a:ext cx="104664" cy="5143500"/>
          </a:xfrm>
          <a:prstGeom prst="rect">
            <a:avLst/>
          </a:prstGeom>
          <a:solidFill>
            <a:srgbClr val="FFD9CA">
              <a:alpha val="3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2"/>
          <p:cNvSpPr/>
          <p:nvPr/>
        </p:nvSpPr>
        <p:spPr>
          <a:xfrm>
            <a:off x="990600" y="0"/>
            <a:ext cx="181872" cy="5143500"/>
          </a:xfrm>
          <a:prstGeom prst="rect">
            <a:avLst/>
          </a:prstGeom>
          <a:solidFill>
            <a:srgbClr val="FFD9CA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2"/>
          <p:cNvSpPr/>
          <p:nvPr/>
        </p:nvSpPr>
        <p:spPr>
          <a:xfrm>
            <a:off x="1141320" y="0"/>
            <a:ext cx="230280" cy="5143500"/>
          </a:xfrm>
          <a:prstGeom prst="rect">
            <a:avLst/>
          </a:prstGeom>
          <a:solidFill>
            <a:srgbClr val="FFEDE6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68;p52"/>
          <p:cNvCxnSpPr/>
          <p:nvPr/>
        </p:nvCxnSpPr>
        <p:spPr>
          <a:xfrm>
            <a:off x="106344" y="0"/>
            <a:ext cx="0" cy="5143500"/>
          </a:xfrm>
          <a:prstGeom prst="straightConnector1">
            <a:avLst/>
          </a:prstGeom>
          <a:noFill/>
          <a:ln w="57150" cap="flat" cmpd="sng">
            <a:solidFill>
              <a:srgbClr val="FFC2A8">
                <a:alpha val="7294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52"/>
          <p:cNvCxnSpPr/>
          <p:nvPr/>
        </p:nvCxnSpPr>
        <p:spPr>
          <a:xfrm>
            <a:off x="914400" y="0"/>
            <a:ext cx="0" cy="5143500"/>
          </a:xfrm>
          <a:prstGeom prst="straightConnector1">
            <a:avLst/>
          </a:prstGeom>
          <a:noFill/>
          <a:ln w="57150" cap="flat" cmpd="sng">
            <a:solidFill>
              <a:srgbClr val="FFEDE6">
                <a:alpha val="82745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52"/>
          <p:cNvCxnSpPr/>
          <p:nvPr/>
        </p:nvCxnSpPr>
        <p:spPr>
          <a:xfrm>
            <a:off x="854112" y="0"/>
            <a:ext cx="0" cy="5143500"/>
          </a:xfrm>
          <a:prstGeom prst="straightConnector1">
            <a:avLst/>
          </a:prstGeom>
          <a:noFill/>
          <a:ln w="57150" cap="flat" cmpd="sng">
            <a:solidFill>
              <a:srgbClr val="FFC2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52"/>
          <p:cNvCxnSpPr/>
          <p:nvPr/>
        </p:nvCxnSpPr>
        <p:spPr>
          <a:xfrm>
            <a:off x="1726640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FFC2A8">
                <a:alpha val="8196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52"/>
          <p:cNvCxnSpPr/>
          <p:nvPr/>
        </p:nvCxnSpPr>
        <p:spPr>
          <a:xfrm>
            <a:off x="10668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FFC2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52"/>
          <p:cNvCxnSpPr/>
          <p:nvPr/>
        </p:nvCxnSpPr>
        <p:spPr>
          <a:xfrm>
            <a:off x="9113856" y="0"/>
            <a:ext cx="0" cy="5143500"/>
          </a:xfrm>
          <a:prstGeom prst="straightConnector1">
            <a:avLst/>
          </a:prstGeom>
          <a:noFill/>
          <a:ln w="57150" cap="flat" cmpd="thickThin">
            <a:solidFill>
              <a:srgbClr val="FFC2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52"/>
          <p:cNvSpPr/>
          <p:nvPr/>
        </p:nvSpPr>
        <p:spPr>
          <a:xfrm>
            <a:off x="1219200" y="0"/>
            <a:ext cx="76200" cy="5143500"/>
          </a:xfrm>
          <a:prstGeom prst="rect">
            <a:avLst/>
          </a:prstGeom>
          <a:solidFill>
            <a:srgbClr val="FFC2A8">
              <a:alpha val="5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2"/>
          <p:cNvSpPr/>
          <p:nvPr/>
        </p:nvSpPr>
        <p:spPr>
          <a:xfrm>
            <a:off x="609600" y="2571750"/>
            <a:ext cx="1295400" cy="971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2"/>
          <p:cNvSpPr/>
          <p:nvPr/>
        </p:nvSpPr>
        <p:spPr>
          <a:xfrm>
            <a:off x="1309632" y="3650064"/>
            <a:ext cx="641424" cy="4810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2"/>
          <p:cNvSpPr/>
          <p:nvPr/>
        </p:nvSpPr>
        <p:spPr>
          <a:xfrm>
            <a:off x="1091080" y="4125474"/>
            <a:ext cx="137160" cy="102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2"/>
          <p:cNvSpPr/>
          <p:nvPr/>
        </p:nvSpPr>
        <p:spPr>
          <a:xfrm>
            <a:off x="1664208" y="4341114"/>
            <a:ext cx="274320" cy="205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2"/>
          <p:cNvSpPr/>
          <p:nvPr/>
        </p:nvSpPr>
        <p:spPr>
          <a:xfrm>
            <a:off x="1905000" y="3371850"/>
            <a:ext cx="36576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2"/>
          <p:cNvSpPr txBox="1">
            <a:spLocks noGrp="1"/>
          </p:cNvSpPr>
          <p:nvPr>
            <p:ph type="sldNum" idx="12"/>
          </p:nvPr>
        </p:nvSpPr>
        <p:spPr>
          <a:xfrm>
            <a:off x="1325544" y="3696527"/>
            <a:ext cx="609600" cy="38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102900" y="2626235"/>
            <a:ext cx="4111274" cy="96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QuickConnect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137" name="Google Shape;137;p9"/>
          <p:cNvSpPr txBox="1"/>
          <p:nvPr/>
        </p:nvSpPr>
        <p:spPr>
          <a:xfrm>
            <a:off x="1007924" y="0"/>
            <a:ext cx="1661145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Registration:-</a:t>
            </a:r>
          </a:p>
        </p:txBody>
      </p:sp>
      <p:pic>
        <p:nvPicPr>
          <p:cNvPr id="138" name="Google Shape;13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9051" y="420630"/>
            <a:ext cx="3487294" cy="4113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144" name="Google Shape;144;p10"/>
          <p:cNvSpPr txBox="1"/>
          <p:nvPr/>
        </p:nvSpPr>
        <p:spPr>
          <a:xfrm>
            <a:off x="1007924" y="0"/>
            <a:ext cx="1636421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Login:-</a:t>
            </a:r>
          </a:p>
        </p:txBody>
      </p:sp>
      <p:pic>
        <p:nvPicPr>
          <p:cNvPr id="145" name="Google Shape;14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3964" y="334695"/>
            <a:ext cx="3459891" cy="4150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144" name="Google Shape;144;p10"/>
          <p:cNvSpPr txBox="1"/>
          <p:nvPr/>
        </p:nvSpPr>
        <p:spPr>
          <a:xfrm>
            <a:off x="1007924" y="0"/>
            <a:ext cx="16364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BF153-2E33-229A-C87A-28475FBD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371" y="138736"/>
            <a:ext cx="4642536" cy="47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144" name="Google Shape;144;p10"/>
          <p:cNvSpPr txBox="1"/>
          <p:nvPr/>
        </p:nvSpPr>
        <p:spPr>
          <a:xfrm>
            <a:off x="1007924" y="0"/>
            <a:ext cx="16364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Agent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0531C-15F9-6CCC-F149-928928206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" t="7772" r="1651" b="5967"/>
          <a:stretch/>
        </p:blipFill>
        <p:spPr bwMode="auto">
          <a:xfrm>
            <a:off x="3170883" y="213502"/>
            <a:ext cx="4864752" cy="47164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420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144" name="Google Shape;144;p10"/>
          <p:cNvSpPr txBox="1"/>
          <p:nvPr/>
        </p:nvSpPr>
        <p:spPr>
          <a:xfrm>
            <a:off x="1007924" y="0"/>
            <a:ext cx="16364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Chat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D1BF3-8CAF-603C-BB07-66E6AAF5A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7"/>
          <a:stretch/>
        </p:blipFill>
        <p:spPr>
          <a:xfrm>
            <a:off x="3342290" y="245942"/>
            <a:ext cx="3915776" cy="460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6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144" name="Google Shape;144;p10"/>
          <p:cNvSpPr txBox="1"/>
          <p:nvPr/>
        </p:nvSpPr>
        <p:spPr>
          <a:xfrm>
            <a:off x="1007924" y="0"/>
            <a:ext cx="16364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Chatbot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F5F06-7AA2-83E3-9DB9-E08D03089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7" b="3438"/>
          <a:stretch/>
        </p:blipFill>
        <p:spPr>
          <a:xfrm>
            <a:off x="2989141" y="-1"/>
            <a:ext cx="4004442" cy="47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>
            <a:spLocks noGrp="1"/>
          </p:cNvSpPr>
          <p:nvPr>
            <p:ph type="body" idx="1"/>
          </p:nvPr>
        </p:nvSpPr>
        <p:spPr>
          <a:xfrm>
            <a:off x="3027401" y="2016742"/>
            <a:ext cx="4188944" cy="9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91431" rIns="91431" bIns="91431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/>
              <a:t>Sequence Diagrams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198" name="Google Shape;198;p18"/>
          <p:cNvSpPr txBox="1"/>
          <p:nvPr/>
        </p:nvSpPr>
        <p:spPr>
          <a:xfrm>
            <a:off x="1007924" y="0"/>
            <a:ext cx="1661145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Registration:-</a:t>
            </a:r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8804" y="571067"/>
            <a:ext cx="6120100" cy="354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05" name="Google Shape;205;p19"/>
          <p:cNvSpPr txBox="1"/>
          <p:nvPr/>
        </p:nvSpPr>
        <p:spPr>
          <a:xfrm>
            <a:off x="1007924" y="0"/>
            <a:ext cx="1636421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Login:-</a:t>
            </a:r>
          </a:p>
        </p:txBody>
      </p:sp>
      <p:pic>
        <p:nvPicPr>
          <p:cNvPr id="206" name="Google Shape;20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1303" y="725397"/>
            <a:ext cx="5940446" cy="369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05" name="Google Shape;205;p19"/>
          <p:cNvSpPr txBox="1"/>
          <p:nvPr/>
        </p:nvSpPr>
        <p:spPr>
          <a:xfrm>
            <a:off x="1007924" y="0"/>
            <a:ext cx="16364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0AF8A-32BD-958F-F48E-60B7FA25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895" y="0"/>
            <a:ext cx="5049213" cy="44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ctrTitle" idx="4294967295"/>
          </p:nvPr>
        </p:nvSpPr>
        <p:spPr>
          <a:xfrm>
            <a:off x="5081006" y="821349"/>
            <a:ext cx="3550499" cy="115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4800" cap="non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 Prepared by </a:t>
            </a:r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4294967295"/>
          </p:nvPr>
        </p:nvSpPr>
        <p:spPr>
          <a:xfrm>
            <a:off x="5272380" y="2187549"/>
            <a:ext cx="2889508" cy="182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91431" rIns="91431" bIns="91431" anchor="t" anchorCtr="0">
            <a:noAutofit/>
          </a:bodyPr>
          <a:lstStyle/>
          <a:p>
            <a:pPr marL="457200" marR="0" indent="-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urier New"/>
              <a:buChar char="o"/>
            </a:pPr>
            <a:r>
              <a:rPr lang="en-IN" sz="2400" cap="none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Viraj Sanghani</a:t>
            </a:r>
            <a:endParaRPr lang="en-IN" dirty="0"/>
          </a:p>
          <a:p>
            <a:pPr marL="457200" marR="0" indent="-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urier New"/>
              <a:buChar char="o"/>
            </a:pPr>
            <a:r>
              <a:rPr lang="en-IN" sz="2400" cap="none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Rahul Panchal</a:t>
            </a:r>
            <a:endParaRPr lang="en-IN" dirty="0"/>
          </a:p>
          <a:p>
            <a:pPr marL="457200" marR="0" indent="-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urier New"/>
              <a:buChar char="o"/>
            </a:pPr>
            <a:r>
              <a:rPr lang="en-IN" sz="2400" dirty="0">
                <a:solidFill>
                  <a:schemeClr val="accent5"/>
                </a:solidFill>
              </a:rPr>
              <a:t>Masira Mansuri</a:t>
            </a:r>
            <a:endParaRPr lang="en-IN" dirty="0"/>
          </a:p>
          <a:p>
            <a:pPr marL="0" marR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IN" sz="2400" b="1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2" descr="10.jpg"/>
          <p:cNvPicPr preferRelativeResize="0"/>
          <p:nvPr/>
        </p:nvPicPr>
        <p:blipFill rotWithShape="1">
          <a:blip r:embed="rId3">
            <a:alphaModFix/>
          </a:blip>
          <a:srcRect l="11422" t="22161" r="20220" b="9481"/>
          <a:stretch/>
        </p:blipFill>
        <p:spPr>
          <a:xfrm flipH="1">
            <a:off x="982112" y="731704"/>
            <a:ext cx="3742794" cy="2105397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05" name="Google Shape;205;p19"/>
          <p:cNvSpPr txBox="1"/>
          <p:nvPr/>
        </p:nvSpPr>
        <p:spPr>
          <a:xfrm>
            <a:off x="1007924" y="0"/>
            <a:ext cx="16364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Agent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E080C-E795-A0AB-00E9-679A4EBB9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83" y="163962"/>
            <a:ext cx="4903807" cy="43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0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05" name="Google Shape;205;p19"/>
          <p:cNvSpPr txBox="1"/>
          <p:nvPr/>
        </p:nvSpPr>
        <p:spPr>
          <a:xfrm>
            <a:off x="1007924" y="0"/>
            <a:ext cx="16364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latin typeface="Roboto"/>
                <a:ea typeface="Roboto"/>
                <a:cs typeface="Roboto"/>
                <a:sym typeface="Roboto"/>
              </a:rPr>
              <a:t>Chat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138BB-8376-6A4C-75B4-D0825BBF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143" y="230812"/>
            <a:ext cx="4820147" cy="42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05" name="Google Shape;205;p19"/>
          <p:cNvSpPr txBox="1"/>
          <p:nvPr/>
        </p:nvSpPr>
        <p:spPr>
          <a:xfrm>
            <a:off x="1007924" y="0"/>
            <a:ext cx="16364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Chatbot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BE7CC-6B6D-6B2C-B8AD-5D90E2D0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408" y="230813"/>
            <a:ext cx="5536786" cy="42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1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3027401" y="2016742"/>
            <a:ext cx="4188944" cy="9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91431" rIns="91431" bIns="91431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/>
              <a:t>Class Diagram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52" name="Google Shape;252;p26"/>
          <p:cNvSpPr txBox="1"/>
          <p:nvPr/>
        </p:nvSpPr>
        <p:spPr>
          <a:xfrm>
            <a:off x="1007924" y="0"/>
            <a:ext cx="3480959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6742F-83B4-06D5-429E-4E1495369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" b="2439"/>
          <a:stretch/>
        </p:blipFill>
        <p:spPr>
          <a:xfrm>
            <a:off x="3083859" y="256990"/>
            <a:ext cx="5043880" cy="444649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body" idx="1"/>
          </p:nvPr>
        </p:nvSpPr>
        <p:spPr>
          <a:xfrm>
            <a:off x="3027401" y="2016742"/>
            <a:ext cx="4188944" cy="9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91431" rIns="91431" bIns="91431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/>
              <a:t>Data Dictionary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64" name="Google Shape;264;p28"/>
          <p:cNvSpPr txBox="1"/>
          <p:nvPr/>
        </p:nvSpPr>
        <p:spPr>
          <a:xfrm>
            <a:off x="1023021" y="79711"/>
            <a:ext cx="1207698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Admin:-</a:t>
            </a:r>
            <a:endParaRPr/>
          </a:p>
        </p:txBody>
      </p:sp>
      <p:graphicFrame>
        <p:nvGraphicFramePr>
          <p:cNvPr id="265" name="Google Shape;265;p28"/>
          <p:cNvGraphicFramePr/>
          <p:nvPr>
            <p:extLst>
              <p:ext uri="{D42A27DB-BD31-4B8C-83A1-F6EECF244321}">
                <p14:modId xmlns:p14="http://schemas.microsoft.com/office/powerpoint/2010/main" val="4186962326"/>
              </p:ext>
            </p:extLst>
          </p:nvPr>
        </p:nvGraphicFramePr>
        <p:xfrm>
          <a:off x="2294255" y="715514"/>
          <a:ext cx="6140831" cy="4019132"/>
        </p:xfrm>
        <a:graphic>
          <a:graphicData uri="http://schemas.openxmlformats.org/drawingml/2006/table">
            <a:tbl>
              <a:tblPr firstRow="1" bandRow="1">
                <a:noFill/>
                <a:tableStyleId>{79A7921E-413D-4CD8-A636-F625870B1188}</a:tableStyleId>
              </a:tblPr>
              <a:tblGrid>
                <a:gridCol w="1086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4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90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 dirty="0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Name</a:t>
                      </a:r>
                      <a:endParaRPr sz="1200" b="1" cap="none" dirty="0">
                        <a:solidFill>
                          <a:srgbClr val="2C2C2C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 dirty="0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Datatype (Size)</a:t>
                      </a:r>
                      <a:endParaRPr sz="1200" b="1" cap="none" dirty="0">
                        <a:solidFill>
                          <a:srgbClr val="2C2C2C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Constraints</a:t>
                      </a:r>
                      <a:endParaRPr sz="1200" b="1" cap="none">
                        <a:solidFill>
                          <a:srgbClr val="2C2C2C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 dirty="0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sz="1200" b="1" cap="none" dirty="0">
                        <a:solidFill>
                          <a:srgbClr val="2C2C2C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90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Admin_Id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(10)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 / Auto Inc.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Generated by the Database admin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4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user_name</a:t>
                      </a:r>
                      <a:endParaRPr sz="1200" b="1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 (20)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of user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90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Email_id</a:t>
                      </a:r>
                      <a:endParaRPr sz="1200" b="1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 (48)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indicates the email Address of admin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30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Password 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 (10)</a:t>
                      </a:r>
                      <a:endParaRPr sz="1200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indicates admin password </a:t>
                      </a:r>
                    </a:p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45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Picture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Varchar(10)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indicates picture of admin</a:t>
                      </a:r>
                    </a:p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90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ForgotToken 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Varchar(30)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indicates forgot token 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45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Timestamps 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Enum("T","F")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sz="120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indicate time stamp </a:t>
                      </a:r>
                      <a:endParaRPr sz="1200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71" name="Google Shape;271;p29"/>
          <p:cNvSpPr txBox="1"/>
          <p:nvPr/>
        </p:nvSpPr>
        <p:spPr>
          <a:xfrm>
            <a:off x="895242" y="56432"/>
            <a:ext cx="1562290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Client:-</a:t>
            </a:r>
            <a:endParaRPr dirty="0"/>
          </a:p>
        </p:txBody>
      </p:sp>
      <p:graphicFrame>
        <p:nvGraphicFramePr>
          <p:cNvPr id="272" name="Google Shape;272;p29"/>
          <p:cNvGraphicFramePr/>
          <p:nvPr>
            <p:extLst>
              <p:ext uri="{D42A27DB-BD31-4B8C-83A1-F6EECF244321}">
                <p14:modId xmlns:p14="http://schemas.microsoft.com/office/powerpoint/2010/main" val="2666902306"/>
              </p:ext>
            </p:extLst>
          </p:nvPr>
        </p:nvGraphicFramePr>
        <p:xfrm>
          <a:off x="1912657" y="834902"/>
          <a:ext cx="6776190" cy="3745088"/>
        </p:xfrm>
        <a:graphic>
          <a:graphicData uri="http://schemas.openxmlformats.org/drawingml/2006/table">
            <a:tbl>
              <a:tblPr firstRow="1" bandRow="1">
                <a:noFill/>
                <a:tableStyleId>{79A7921E-413D-4CD8-A636-F625870B1188}</a:tableStyleId>
              </a:tblPr>
              <a:tblGrid>
                <a:gridCol w="1501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4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67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Field Name</a:t>
                      </a:r>
                      <a:endParaRPr b="1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 dirty="0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Datatype (Size)</a:t>
                      </a:r>
                      <a:endParaRPr b="1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Constraints</a:t>
                      </a:r>
                      <a:endParaRPr b="1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4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Client_id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Number(10)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Primary Key / Auto Inc.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Auto Generated by the Database user.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97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Company_name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 (30)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Company Name of client 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1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Address 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Text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the address of client 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34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Pincode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Number (10)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</a:t>
                      </a:r>
                      <a:r>
                        <a:rPr sz="1200" b="0" cap="none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pincode</a:t>
                      </a: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of client 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8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City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Varchar(30)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city of client 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1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Api_key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Number(10)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 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generate </a:t>
                      </a:r>
                      <a:r>
                        <a:rPr lang="en-US" sz="1200" b="0" cap="none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api</a:t>
                      </a:r>
                      <a:r>
                        <a:rPr lang="en-US"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key</a:t>
                      </a:r>
                      <a:endParaRPr sz="1200" b="0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78" name="Google Shape;278;p30"/>
          <p:cNvSpPr txBox="1"/>
          <p:nvPr/>
        </p:nvSpPr>
        <p:spPr>
          <a:xfrm>
            <a:off x="891994" y="60943"/>
            <a:ext cx="1149181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Agent:-</a:t>
            </a:r>
            <a:endParaRPr dirty="0"/>
          </a:p>
        </p:txBody>
      </p:sp>
      <p:graphicFrame>
        <p:nvGraphicFramePr>
          <p:cNvPr id="279" name="Google Shape;279;p30"/>
          <p:cNvGraphicFramePr/>
          <p:nvPr>
            <p:extLst>
              <p:ext uri="{D42A27DB-BD31-4B8C-83A1-F6EECF244321}">
                <p14:modId xmlns:p14="http://schemas.microsoft.com/office/powerpoint/2010/main" val="2465581513"/>
              </p:ext>
            </p:extLst>
          </p:nvPr>
        </p:nvGraphicFramePr>
        <p:xfrm>
          <a:off x="2840842" y="481573"/>
          <a:ext cx="5549302" cy="4390487"/>
        </p:xfrm>
        <a:graphic>
          <a:graphicData uri="http://schemas.openxmlformats.org/drawingml/2006/table">
            <a:tbl>
              <a:tblPr firstRow="1" bandRow="1">
                <a:noFill/>
                <a:tableStyleId>{79A7921E-413D-4CD8-A636-F625870B1188}</a:tableStyleId>
              </a:tblPr>
              <a:tblGrid>
                <a:gridCol w="1318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07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8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 dirty="0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Field Name</a:t>
                      </a:r>
                      <a:endParaRPr sz="1100" b="1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Datatype (Size)</a:t>
                      </a:r>
                      <a:endParaRPr sz="1100" b="1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Constraints</a:t>
                      </a:r>
                      <a:endParaRPr sz="1100" b="1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Description</a:t>
                      </a:r>
                      <a:endParaRPr sz="1100" b="1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71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Agent_id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Number(10)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Primary Key / Auto Inc.</a:t>
                      </a:r>
                      <a:endParaRPr sz="1100"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Auto Generated by the</a:t>
                      </a: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 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Database User.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8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Client_id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Number (10)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sz="1100"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client id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71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Role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 (20)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sz="1100"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role of agent 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71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First_name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Varchar(10)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sz="1100"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first name of </a:t>
                      </a: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agent 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17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Last_name</a:t>
                      </a:r>
                      <a:endParaRPr sz="1100" b="1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Varchar(10)</a:t>
                      </a:r>
                      <a:endParaRPr sz="1100"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last name of board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71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Email_id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Varchar(30)</a:t>
                      </a:r>
                      <a:endParaRPr sz="1100"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</a:t>
                      </a:r>
                      <a:r>
                        <a:rPr sz="1100" b="0" cap="none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emailid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of board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17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Password 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Varchar(30)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</a:t>
                      </a:r>
                      <a:r>
                        <a:rPr sz="1100" b="0" cap="none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upd</a:t>
                      </a:r>
                      <a:endParaRPr sz="1100" b="0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Password of board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17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IsEmailverified</a:t>
                      </a:r>
                      <a:r>
                        <a:rPr sz="1100" b="1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Enum("T","F")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Verify email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007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mobile</a:t>
                      </a:r>
                      <a:endParaRPr sz="1100" b="1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Number(10)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It indicates mobile number </a:t>
                      </a:r>
                      <a:endParaRPr lang="en-US"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endParaRPr sz="1100" b="0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7565625"/>
                  </a:ext>
                </a:extLst>
              </a:tr>
              <a:tr h="38117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cap="none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isBlock</a:t>
                      </a:r>
                      <a:endParaRPr sz="1100" b="1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Enum(“T”,”F”)</a:t>
                      </a:r>
                      <a:endParaRPr sz="1100"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</a:t>
                      </a:r>
                      <a:r>
                        <a:rPr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</a:t>
                      </a:r>
                      <a:r>
                        <a:rPr lang="en-US" sz="1100" b="0" cap="none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isBlock</a:t>
                      </a:r>
                      <a:r>
                        <a:rPr lang="en-US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or not</a:t>
                      </a: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cap="none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forgotToken</a:t>
                      </a:r>
                      <a:endParaRPr sz="1100" b="1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Varchar(30)</a:t>
                      </a:r>
                      <a:endParaRPr lang="en-IN"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lang="en-IN"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It indicates </a:t>
                      </a:r>
                      <a:r>
                        <a:rPr lang="en-US" sz="1100" b="0" cap="none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forgottoken</a:t>
                      </a:r>
                      <a:endParaRPr lang="en-US"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6332744"/>
                  </a:ext>
                </a:extLst>
              </a:tr>
              <a:tr h="296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picture</a:t>
                      </a:r>
                      <a:endParaRPr sz="1100" b="1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Varchar(30)</a:t>
                      </a:r>
                      <a:endParaRPr lang="en-IN"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lang="en-IN"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 It indicates picture of agent</a:t>
                      </a:r>
                      <a:endParaRPr lang="en-US"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23542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85" name="Google Shape;285;p31"/>
          <p:cNvSpPr txBox="1"/>
          <p:nvPr/>
        </p:nvSpPr>
        <p:spPr>
          <a:xfrm>
            <a:off x="1000944" y="155537"/>
            <a:ext cx="1562290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Chatbot :-</a:t>
            </a:r>
            <a:endParaRPr dirty="0"/>
          </a:p>
        </p:txBody>
      </p:sp>
      <p:graphicFrame>
        <p:nvGraphicFramePr>
          <p:cNvPr id="286" name="Google Shape;286;p31"/>
          <p:cNvGraphicFramePr/>
          <p:nvPr>
            <p:extLst>
              <p:ext uri="{D42A27DB-BD31-4B8C-83A1-F6EECF244321}">
                <p14:modId xmlns:p14="http://schemas.microsoft.com/office/powerpoint/2010/main" val="2300627447"/>
              </p:ext>
            </p:extLst>
          </p:nvPr>
        </p:nvGraphicFramePr>
        <p:xfrm>
          <a:off x="1991607" y="917282"/>
          <a:ext cx="6499650" cy="3620095"/>
        </p:xfrm>
        <a:graphic>
          <a:graphicData uri="http://schemas.openxmlformats.org/drawingml/2006/table">
            <a:tbl>
              <a:tblPr firstRow="1" bandRow="1">
                <a:noFill/>
                <a:tableStyleId>{79A7921E-413D-4CD8-A636-F625870B1188}</a:tableStyleId>
              </a:tblPr>
              <a:tblGrid>
                <a:gridCol w="139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8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 dirty="0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Field Name</a:t>
                      </a:r>
                      <a:endParaRPr b="1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 dirty="0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Datatype (Size)</a:t>
                      </a:r>
                      <a:endParaRPr b="1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Constraints</a:t>
                      </a:r>
                      <a:endParaRPr b="1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Bot_id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Number (10)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Primary Key / Auto Inc.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Auto Generated by the Database.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5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Api_key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 (40)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generates api key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Icon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 (40)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icon of chatbot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72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align 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Varchar(30)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the align of chatbot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87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Background 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Varchar(30)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It indicates background of chatbot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Menu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Number(10)</a:t>
                      </a:r>
                      <a:endParaRPr b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Fetch data from chatbot</a:t>
                      </a:r>
                      <a:endParaRPr b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8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Timestamps 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cap="none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Rockwell"/>
                        <a:cs typeface="Arial" panose="020B0604020202020204" pitchFamily="34" charset="0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Enum("T","F")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0" cap="none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Rockwell"/>
                          <a:cs typeface="Arial" panose="020B0604020202020204" pitchFamily="34" charset="0"/>
                          <a:sym typeface="Rockwell"/>
                        </a:rPr>
                        <a:t>Not Null 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indicates time 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</a:t>
            </a:r>
            <a:r>
              <a:rPr lang="en-IN" dirty="0"/>
              <a:t>#</a:t>
            </a:r>
            <a:r>
              <a:rPr dirty="0"/>
              <a:t>›</a:t>
            </a:r>
          </a:p>
        </p:txBody>
      </p:sp>
      <p:sp>
        <p:nvSpPr>
          <p:cNvPr id="99" name="Google Shape;99;p3"/>
          <p:cNvSpPr txBox="1"/>
          <p:nvPr/>
        </p:nvSpPr>
        <p:spPr>
          <a:xfrm>
            <a:off x="3010783" y="547027"/>
            <a:ext cx="2161165" cy="40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000" b="1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proposed system</a:t>
            </a:r>
            <a:endParaRPr/>
          </a:p>
        </p:txBody>
      </p:sp>
      <p:sp>
        <p:nvSpPr>
          <p:cNvPr id="100" name="Google Shape;100;p3"/>
          <p:cNvSpPr txBox="1"/>
          <p:nvPr/>
        </p:nvSpPr>
        <p:spPr>
          <a:xfrm>
            <a:off x="1106569" y="1572685"/>
            <a:ext cx="7726788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buClr>
                <a:srgbClr val="F1605C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An all-in-one platform to build and launch conversational chatbots with less coding.</a:t>
            </a:r>
            <a:endParaRPr lang="en-US" sz="1100" dirty="0"/>
          </a:p>
          <a:p>
            <a:pPr marL="285750" indent="-285750" algn="just">
              <a:buClr>
                <a:srgbClr val="F1605C"/>
              </a:buClr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 algn="just">
              <a:buClr>
                <a:srgbClr val="F1605C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 chatbot is software that simulates human-like conversations with users via text messages  on chat. Its key task is to help users by providing answers to their questions.</a:t>
            </a:r>
          </a:p>
          <a:p>
            <a:pPr algn="just">
              <a:buClr>
                <a:srgbClr val="F1605C"/>
              </a:buClr>
            </a:pPr>
            <a:endParaRPr lang="en-US" sz="1400" dirty="0"/>
          </a:p>
          <a:p>
            <a:pPr marL="342900" indent="-342900" algn="just">
              <a:buClr>
                <a:srgbClr val="F1605C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Users in both business-to-consumer (B2C) and business-to-business (</a:t>
            </a:r>
            <a:r>
              <a:rPr lang="en-US" sz="1400" u="sng" dirty="0"/>
              <a:t>B2B) </a:t>
            </a:r>
            <a:r>
              <a:rPr lang="en-US" sz="1400" dirty="0"/>
              <a:t>environments increasingly use chatbot virtual assistants to handle simple tasks.</a:t>
            </a:r>
          </a:p>
          <a:p>
            <a:pPr marL="342900" indent="-342900" algn="just">
              <a:buClr>
                <a:srgbClr val="F1605C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 algn="just">
              <a:buClr>
                <a:srgbClr val="F1605C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Adding chatbot assistants reduces overhead costs, uses support staff time better and enables organizations to provide customer service during hours when live agents aren't available.</a:t>
            </a:r>
          </a:p>
          <a:p>
            <a:pPr marL="285750" indent="-285750" algn="just">
              <a:buClr>
                <a:srgbClr val="F1605C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92" name="Google Shape;292;p32"/>
          <p:cNvSpPr txBox="1"/>
          <p:nvPr/>
        </p:nvSpPr>
        <p:spPr>
          <a:xfrm>
            <a:off x="992046" y="0"/>
            <a:ext cx="1562290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Chat:-</a:t>
            </a:r>
            <a:endParaRPr/>
          </a:p>
        </p:txBody>
      </p:sp>
      <p:graphicFrame>
        <p:nvGraphicFramePr>
          <p:cNvPr id="293" name="Google Shape;293;p32"/>
          <p:cNvGraphicFramePr/>
          <p:nvPr>
            <p:extLst>
              <p:ext uri="{D42A27DB-BD31-4B8C-83A1-F6EECF244321}">
                <p14:modId xmlns:p14="http://schemas.microsoft.com/office/powerpoint/2010/main" val="4018863715"/>
              </p:ext>
            </p:extLst>
          </p:nvPr>
        </p:nvGraphicFramePr>
        <p:xfrm>
          <a:off x="2199505" y="544133"/>
          <a:ext cx="6076025" cy="3586460"/>
        </p:xfrm>
        <a:graphic>
          <a:graphicData uri="http://schemas.openxmlformats.org/drawingml/2006/table">
            <a:tbl>
              <a:tblPr firstRow="1" bandRow="1">
                <a:noFill/>
                <a:tableStyleId>{79A7921E-413D-4CD8-A636-F625870B1188}</a:tableStyleId>
              </a:tblPr>
              <a:tblGrid>
                <a:gridCol w="131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2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Field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Datatype (Size)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Constraints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6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Chat_id</a:t>
                      </a:r>
                    </a:p>
                  </a:txBody>
                  <a:tcPr marL="0" marR="0" marT="0" marB="0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 (10)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Primary Key / Auto Inc.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Auto Generated by the Database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user.</a:t>
                      </a:r>
                    </a:p>
                  </a:txBody>
                  <a:tcPr marL="91450" marR="91450" marT="45725" marB="45725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7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Room_id</a:t>
                      </a: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 (10)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Not Null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Auto</a:t>
                      </a:r>
                    </a:p>
                  </a:txBody>
                  <a:tcPr marL="91450" marR="91450" marT="45725" marB="45725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12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User_id</a:t>
                      </a: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 (10)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</a:rPr>
                        <a:t>F.k</a:t>
                      </a: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</a:rPr>
                        <a:t>Fetch data from user table</a:t>
                      </a:r>
                    </a:p>
                  </a:txBody>
                  <a:tcPr marL="91450" marR="91450" marT="45725" marB="45725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Agent_id</a:t>
                      </a: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Number(10)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F.K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Fetch data from agent table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2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Message 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cap="none" dirty="0">
                        <a:solidFill>
                          <a:schemeClr val="dk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</a:rPr>
                        <a:t>Text</a:t>
                      </a: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</a:rPr>
                        <a:t>Not Null </a:t>
                      </a: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</a:rPr>
                        <a:t>It indicates message of chat</a:t>
                      </a:r>
                    </a:p>
                  </a:txBody>
                  <a:tcPr marL="91450" marR="91450" marT="45725" marB="45725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87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>
                          <a:solidFill>
                            <a:schemeClr val="dk1"/>
                          </a:solidFill>
                        </a:rPr>
                        <a:t>Timestamps </a:t>
                      </a: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Enum("T","F")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Not Null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It indicates the time of chat 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299" name="Google Shape;299;p33"/>
          <p:cNvSpPr txBox="1"/>
          <p:nvPr/>
        </p:nvSpPr>
        <p:spPr>
          <a:xfrm>
            <a:off x="1046968" y="111325"/>
            <a:ext cx="1562290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Room:-</a:t>
            </a:r>
            <a:endParaRPr dirty="0"/>
          </a:p>
        </p:txBody>
      </p:sp>
      <p:graphicFrame>
        <p:nvGraphicFramePr>
          <p:cNvPr id="300" name="Google Shape;300;p33"/>
          <p:cNvGraphicFramePr/>
          <p:nvPr>
            <p:extLst>
              <p:ext uri="{D42A27DB-BD31-4B8C-83A1-F6EECF244321}">
                <p14:modId xmlns:p14="http://schemas.microsoft.com/office/powerpoint/2010/main" val="260738201"/>
              </p:ext>
            </p:extLst>
          </p:nvPr>
        </p:nvGraphicFramePr>
        <p:xfrm>
          <a:off x="2304225" y="731704"/>
          <a:ext cx="5854025" cy="2998785"/>
        </p:xfrm>
        <a:graphic>
          <a:graphicData uri="http://schemas.openxmlformats.org/drawingml/2006/table">
            <a:tbl>
              <a:tblPr firstRow="1" bandRow="1">
                <a:noFill/>
                <a:tableStyleId>{79A7921E-413D-4CD8-A636-F625870B1188}</a:tableStyleId>
              </a:tblPr>
              <a:tblGrid>
                <a:gridCol w="125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3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 dirty="0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Field Name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Datatype (Size)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Constraints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Room_id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 (10)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Primary Key / Auto Inc.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Auto Generated by the Database user.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Bot_id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Number(10)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F.k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Fetch data from chatbot table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97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Api_key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Varchar (40)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Not Numl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97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User_id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</a:rPr>
                        <a:t>Number(10)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</a:rPr>
                        <a:t>F.k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</a:rPr>
                        <a:t>Fetch data from user table 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82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Agent_id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cap="none">
                        <a:solidFill>
                          <a:schemeClr val="dk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 (10)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cap="none">
                        <a:solidFill>
                          <a:schemeClr val="dk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</a:rPr>
                        <a:t>F.k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>
                          <a:solidFill>
                            <a:schemeClr val="dk1"/>
                          </a:solidFill>
                        </a:rPr>
                        <a:t>Fetch data from agent table</a:t>
                      </a:r>
                    </a:p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cap="none" dirty="0">
                        <a:solidFill>
                          <a:schemeClr val="dk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Comment:-</a:t>
            </a:r>
            <a:endParaRPr dirty="0"/>
          </a:p>
        </p:txBody>
      </p:sp>
      <p:graphicFrame>
        <p:nvGraphicFramePr>
          <p:cNvPr id="307" name="Google Shape;307;p34"/>
          <p:cNvGraphicFramePr/>
          <p:nvPr>
            <p:extLst>
              <p:ext uri="{D42A27DB-BD31-4B8C-83A1-F6EECF244321}">
                <p14:modId xmlns:p14="http://schemas.microsoft.com/office/powerpoint/2010/main" val="796966655"/>
              </p:ext>
            </p:extLst>
          </p:nvPr>
        </p:nvGraphicFramePr>
        <p:xfrm>
          <a:off x="1916925" y="856363"/>
          <a:ext cx="6941075" cy="2856855"/>
        </p:xfrm>
        <a:graphic>
          <a:graphicData uri="http://schemas.openxmlformats.org/drawingml/2006/table">
            <a:tbl>
              <a:tblPr firstRow="1" bandRow="1">
                <a:noFill/>
                <a:tableStyleId>{79A7921E-413D-4CD8-A636-F625870B1188}</a:tableStyleId>
              </a:tblPr>
              <a:tblGrid>
                <a:gridCol w="169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2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 dirty="0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Field Name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Datatype (Size)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Constraints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Comment_id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Number(10)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Not Null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Auto Generated by Database User.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27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User_id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Number(30)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F,k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Fetch data from user table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Card_id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Number(10)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F.k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Fetch data from card table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cap="none">
                        <a:solidFill>
                          <a:schemeClr val="dk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Message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Text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Not Null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It indicates the message 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Created_at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Varchar(30)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Not Null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It indicates created time of comment.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313" name="Google Shape;313;p35"/>
          <p:cNvSpPr txBox="1"/>
          <p:nvPr/>
        </p:nvSpPr>
        <p:spPr>
          <a:xfrm>
            <a:off x="1007924" y="0"/>
            <a:ext cx="1562290" cy="42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User:-</a:t>
            </a:r>
            <a:endParaRPr/>
          </a:p>
        </p:txBody>
      </p:sp>
      <p:graphicFrame>
        <p:nvGraphicFramePr>
          <p:cNvPr id="314" name="Google Shape;314;p35"/>
          <p:cNvGraphicFramePr/>
          <p:nvPr>
            <p:extLst>
              <p:ext uri="{D42A27DB-BD31-4B8C-83A1-F6EECF244321}">
                <p14:modId xmlns:p14="http://schemas.microsoft.com/office/powerpoint/2010/main" val="2597651215"/>
              </p:ext>
            </p:extLst>
          </p:nvPr>
        </p:nvGraphicFramePr>
        <p:xfrm>
          <a:off x="2237624" y="180581"/>
          <a:ext cx="4788572" cy="4576553"/>
        </p:xfrm>
        <a:graphic>
          <a:graphicData uri="http://schemas.openxmlformats.org/drawingml/2006/table">
            <a:tbl>
              <a:tblPr firstRow="1" bandRow="1">
                <a:noFill/>
                <a:tableStyleId>{79A7921E-413D-4CD8-A636-F625870B1188}</a:tableStyleId>
              </a:tblPr>
              <a:tblGrid>
                <a:gridCol w="1025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88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 dirty="0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Field Name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Datatype (Size)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Constraints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cap="none">
                          <a:solidFill>
                            <a:srgbClr val="2C2C2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Description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3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 dirty="0" err="1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User_id</a:t>
                      </a:r>
                      <a:endParaRPr sz="1200" b="1" cap="none" dirty="0">
                        <a:solidFill>
                          <a:schemeClr val="dk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 (10)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chemeClr val="dk1"/>
                          </a:solidFill>
                        </a:rPr>
                        <a:t>F.K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Fetch databfrom user table 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3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 dirty="0" err="1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First_name</a:t>
                      </a:r>
                      <a:endParaRPr sz="1200" b="1" cap="none" dirty="0">
                        <a:solidFill>
                          <a:schemeClr val="dk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Varchar (20)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Not Null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chemeClr val="dk1"/>
                          </a:solidFill>
                        </a:rPr>
                        <a:t>It indicates first_name of user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63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dirty="0" err="1">
                          <a:solidFill>
                            <a:schemeClr val="dk1"/>
                          </a:solidFill>
                        </a:rPr>
                        <a:t>Last_name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chemeClr val="dk1"/>
                          </a:solidFill>
                        </a:rPr>
                        <a:t>Varchar (20)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Not Null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It indicates the last name of user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63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</a:rPr>
                        <a:t>Full_name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dirty="0">
                          <a:solidFill>
                            <a:schemeClr val="dk1"/>
                          </a:solidFill>
                        </a:rPr>
                        <a:t>Varchar (20)</a:t>
                      </a: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Not Null</a:t>
                      </a:r>
                      <a:endParaRPr lang="en-IN" sz="11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It indicates the full name of user</a:t>
                      </a:r>
                      <a:endParaRPr lang="en-US" sz="11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792748593"/>
                  </a:ext>
                </a:extLst>
              </a:tr>
              <a:tr h="47691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 dirty="0" err="1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Email_id</a:t>
                      </a:r>
                      <a:endParaRPr sz="1200" b="1" cap="none" dirty="0">
                        <a:solidFill>
                          <a:schemeClr val="dk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Varchar (10)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</a:rPr>
                        <a:t>Not Null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It indicates email of user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91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Mobile 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Number(10)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Not Null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>
                          <a:solidFill>
                            <a:schemeClr val="dk1"/>
                          </a:solidFill>
                        </a:rPr>
                        <a:t>It indicates mobile number of user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57361882"/>
                  </a:ext>
                </a:extLst>
              </a:tr>
              <a:tr h="47691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dirty="0">
                          <a:solidFill>
                            <a:schemeClr val="dk1"/>
                          </a:solidFill>
                        </a:rPr>
                        <a:t>Is</a:t>
                      </a:r>
                      <a:r>
                        <a:rPr lang="en-IN" sz="1200" b="1" dirty="0">
                          <a:solidFill>
                            <a:schemeClr val="dk1"/>
                          </a:solidFill>
                        </a:rPr>
                        <a:t>Block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>
                          <a:solidFill>
                            <a:schemeClr val="dk1"/>
                          </a:solidFill>
                        </a:rPr>
                        <a:t>Enum("T","F")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 dirty="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Not Null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It check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17400310"/>
                  </a:ext>
                </a:extLst>
              </a:tr>
              <a:tr h="47691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b="1" cap="none" dirty="0" err="1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Bot_id</a:t>
                      </a:r>
                      <a:endParaRPr sz="1200" b="1" cap="none" dirty="0">
                        <a:solidFill>
                          <a:schemeClr val="dk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 cap="non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 (10)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err="1">
                          <a:solidFill>
                            <a:schemeClr val="dk1"/>
                          </a:solidFill>
                        </a:rPr>
                        <a:t>F.k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>
                          <a:solidFill>
                            <a:schemeClr val="dk1"/>
                          </a:solidFill>
                        </a:rPr>
                        <a:t>Fetch data from the chatbot table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3906392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body" idx="1"/>
          </p:nvPr>
        </p:nvSpPr>
        <p:spPr>
          <a:xfrm>
            <a:off x="3027401" y="2016742"/>
            <a:ext cx="4188944" cy="9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91431" rIns="91431" bIns="91431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Screenshot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24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oboto"/>
                <a:ea typeface="Roboto"/>
                <a:cs typeface="Roboto"/>
                <a:sym typeface="Roboto"/>
              </a:rPr>
              <a:t>SignUp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7C0FF-D370-668E-A554-1744DB52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98" y="539788"/>
            <a:ext cx="6890871" cy="38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91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200851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oboto"/>
                <a:ea typeface="Roboto"/>
                <a:cs typeface="Roboto"/>
                <a:sym typeface="Roboto"/>
              </a:rPr>
              <a:t>SignUp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 Validation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8C6D8-9294-238C-D469-8ECD16776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29" y="580782"/>
            <a:ext cx="6872941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1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Sign In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89D1B-E744-4074-8AAB-9DE16D32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06" y="657411"/>
            <a:ext cx="7219576" cy="4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5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211011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Sign In Validation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DB52F-553C-DBAC-625B-618F7975E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71" y="731704"/>
            <a:ext cx="6693647" cy="3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09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Sign In: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1922A-401F-ADC4-CCEF-1C0787D23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12" y="731704"/>
            <a:ext cx="6799895" cy="38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1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1104895" y="276080"/>
            <a:ext cx="6724501" cy="74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Group Details</a:t>
            </a:r>
          </a:p>
        </p:txBody>
      </p:sp>
      <p:sp>
        <p:nvSpPr>
          <p:cNvPr id="106" name="Google Shape;106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graphicFrame>
        <p:nvGraphicFramePr>
          <p:cNvPr id="107" name="Google Shape;107;p4"/>
          <p:cNvGraphicFramePr/>
          <p:nvPr>
            <p:extLst>
              <p:ext uri="{D42A27DB-BD31-4B8C-83A1-F6EECF244321}">
                <p14:modId xmlns:p14="http://schemas.microsoft.com/office/powerpoint/2010/main" val="2619372208"/>
              </p:ext>
            </p:extLst>
          </p:nvPr>
        </p:nvGraphicFramePr>
        <p:xfrm>
          <a:off x="1481470" y="1868819"/>
          <a:ext cx="5036275" cy="1789575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FFB074"/>
                    </a:gs>
                    <a:gs pos="35000">
                      <a:srgbClr val="FFC69F"/>
                    </a:gs>
                    <a:gs pos="100000">
                      <a:srgbClr val="FFE4D6"/>
                    </a:gs>
                  </a:gsLst>
                  <a:lin ang="16200000" scaled="0"/>
                </a:gradFill>
                <a:tableStyleId>{110D652B-0A9E-4762-AE4A-5F842C0D79C6}</a:tableStyleId>
              </a:tblPr>
              <a:tblGrid>
                <a:gridCol w="23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82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lt1"/>
                          </a:solidFill>
                        </a:rPr>
                        <a:t>Student Name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>
                          <a:solidFill>
                            <a:schemeClr val="lt1"/>
                          </a:solidFill>
                        </a:rPr>
                        <a:t>Roll No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cap="none">
                          <a:solidFill>
                            <a:srgbClr val="333333"/>
                          </a:solidFill>
                        </a:rPr>
                        <a:t>Viraj sanghani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cap="none">
                          <a:solidFill>
                            <a:srgbClr val="333333"/>
                          </a:solidFill>
                        </a:rPr>
                        <a:t>215690694057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55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cap="none" dirty="0">
                          <a:solidFill>
                            <a:srgbClr val="333333"/>
                          </a:solidFill>
                        </a:rPr>
                        <a:t>Rahul </a:t>
                      </a:r>
                      <a:r>
                        <a:rPr lang="en-IN" sz="1400" cap="none" dirty="0">
                          <a:solidFill>
                            <a:srgbClr val="333333"/>
                          </a:solidFill>
                        </a:rPr>
                        <a:t>Panchal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cap="none">
                          <a:solidFill>
                            <a:srgbClr val="333333"/>
                          </a:solidFill>
                        </a:rPr>
                        <a:t>215690694028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0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cap="none" dirty="0">
                          <a:solidFill>
                            <a:srgbClr val="333333"/>
                          </a:solidFill>
                        </a:rPr>
                        <a:t>Masira Mansuri</a:t>
                      </a:r>
                      <a:endParaRPr sz="1400" cap="none" dirty="0">
                        <a:solidFill>
                          <a:srgbClr val="333333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cap="none" dirty="0">
                          <a:solidFill>
                            <a:srgbClr val="333333"/>
                          </a:solidFill>
                        </a:rPr>
                        <a:t>2156906940</a:t>
                      </a:r>
                      <a:r>
                        <a:rPr lang="en-IN" sz="1400" cap="none" dirty="0">
                          <a:solidFill>
                            <a:srgbClr val="333333"/>
                          </a:solidFill>
                        </a:rPr>
                        <a:t>08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2" y="119158"/>
            <a:ext cx="1877035" cy="46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rgot Password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8140-7B4A-AC6C-B374-E2602623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06" y="756397"/>
            <a:ext cx="6454588" cy="36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24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2" y="119158"/>
            <a:ext cx="20025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rgot Password 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D0D4B-E508-FD0B-DB7F-BC3C5FF2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27" y="791469"/>
            <a:ext cx="6519072" cy="36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2" y="119158"/>
            <a:ext cx="22535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Reset Password Link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578BA-BE48-B289-47CA-1D936BFF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891" y="671232"/>
            <a:ext cx="7125945" cy="400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57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2" y="119158"/>
            <a:ext cx="30484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new Password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D7751-9CBD-0749-B12B-8316BD05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82" y="580782"/>
            <a:ext cx="7571524" cy="42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6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2" y="119158"/>
            <a:ext cx="2402966" cy="47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new Password 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A2174-50DD-636C-BF79-D315E95A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53" y="681316"/>
            <a:ext cx="7624649" cy="42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25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2" y="119158"/>
            <a:ext cx="29348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 change Success 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60A6D-BD12-8CC0-2A46-4AE53E86E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28" y="849406"/>
            <a:ext cx="6358965" cy="35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76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23317-1D95-FD69-E8B8-106B7BE5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69" y="731704"/>
            <a:ext cx="7554259" cy="42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28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7634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Admin Profile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D8D19-D2AD-83E9-CF87-2770AEEF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24" y="480692"/>
            <a:ext cx="7843193" cy="44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93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2" y="119160"/>
            <a:ext cx="276753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Profile:-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02B42-088D-955D-4295-FA928895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58" y="626951"/>
            <a:ext cx="7410824" cy="41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28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2" y="119158"/>
            <a:ext cx="2056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Change Password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0A3F7-45DF-1432-D285-CE7A2E010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18" y="580782"/>
            <a:ext cx="7339106" cy="41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1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title"/>
          </p:nvPr>
        </p:nvSpPr>
        <p:spPr>
          <a:xfrm>
            <a:off x="1101379" y="272843"/>
            <a:ext cx="7574398" cy="74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Tools and Technology used </a:t>
            </a:r>
            <a:r>
              <a:rPr>
                <a:latin typeface="Dosis"/>
                <a:ea typeface="Dosis"/>
                <a:cs typeface="Dosis"/>
                <a:sym typeface="Dosis"/>
              </a:rPr>
              <a:t>:` </a:t>
            </a:r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</a:t>
            </a:r>
            <a:r>
              <a:rPr lang="en-IN" dirty="0"/>
              <a:t>1</a:t>
            </a:r>
            <a:r>
              <a:rPr dirty="0"/>
              <a:t>›</a:t>
            </a:r>
          </a:p>
        </p:txBody>
      </p:sp>
      <p:graphicFrame>
        <p:nvGraphicFramePr>
          <p:cNvPr id="114" name="Google Shape;114;p5"/>
          <p:cNvGraphicFramePr/>
          <p:nvPr>
            <p:extLst>
              <p:ext uri="{D42A27DB-BD31-4B8C-83A1-F6EECF244321}">
                <p14:modId xmlns:p14="http://schemas.microsoft.com/office/powerpoint/2010/main" val="1662962921"/>
              </p:ext>
            </p:extLst>
          </p:nvPr>
        </p:nvGraphicFramePr>
        <p:xfrm>
          <a:off x="1101386" y="1668729"/>
          <a:ext cx="6918250" cy="1780050"/>
        </p:xfrm>
        <a:graphic>
          <a:graphicData uri="http://schemas.openxmlformats.org/drawingml/2006/table">
            <a:tbl>
              <a:tblPr firstRow="1" bandRow="1">
                <a:noFill/>
                <a:tableStyleId>{110D652B-0A9E-4762-AE4A-5F842C0D79C6}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4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b="1" cap="none" dirty="0">
                          <a:solidFill>
                            <a:schemeClr val="lt1"/>
                          </a:solidFill>
                        </a:rPr>
                        <a:t>Project Title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cap="none" dirty="0" err="1">
                          <a:solidFill>
                            <a:schemeClr val="lt1"/>
                          </a:solidFill>
                        </a:rPr>
                        <a:t>QuickConnect</a:t>
                      </a:r>
                      <a:endParaRPr sz="1400" b="1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9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dk1"/>
                          </a:solidFill>
                        </a:rPr>
                        <a:t>Technology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MongoDB, Express, React, Node, Socket.io</a:t>
                      </a:r>
                      <a:endParaRPr sz="1400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02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Supporting tools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Visual Studio Code, Microsoft PowerPoint, Draw.io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Team-members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400" cap="none" dirty="0">
                          <a:solidFill>
                            <a:srgbClr val="333333"/>
                          </a:solidFill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Agent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3E53-5291-1D8B-9112-4B95A825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76" y="580782"/>
            <a:ext cx="7843193" cy="44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28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Agent Add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32638-AFD2-47D3-D77A-019288543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635" y="525930"/>
            <a:ext cx="7529024" cy="42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95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2" y="119158"/>
            <a:ext cx="246272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Agent Edit Profile:-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F8855-DE76-EBB7-2763-4EA67DEF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626949"/>
            <a:ext cx="7631953" cy="42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65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2" y="119158"/>
            <a:ext cx="24627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Agent Save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Profile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8C564-9BFF-39FD-F663-786517F47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807" y="612546"/>
            <a:ext cx="7843193" cy="44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8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CBCEC-EBFE-1554-FE97-32875B9C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09" y="639482"/>
            <a:ext cx="7922044" cy="44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39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55811" y="119158"/>
            <a:ext cx="26599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can add Agent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0B495-EF9A-FF0F-BFD9-6CBBCFFA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24" y="580782"/>
            <a:ext cx="7843193" cy="44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3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2" y="119158"/>
            <a:ext cx="259421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can Edit Agent:-</a:t>
            </a:r>
            <a:endParaRPr lang="en-US" sz="1600" dirty="0"/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DC34C-2DE5-C3BF-8B9E-696F4AFB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29" y="586813"/>
            <a:ext cx="7888941" cy="44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08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88E6D-B0F1-B66D-F3AB-FD08EA6A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7" y="580782"/>
            <a:ext cx="7656523" cy="43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9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 Bot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FE7A0-EC12-9707-596B-F73E783E4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74" y="731704"/>
            <a:ext cx="7624649" cy="42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43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Edit Bot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FC561-9BAF-4B3D-5329-A02662E7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64" y="580782"/>
            <a:ext cx="7781365" cy="437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3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body" idx="1"/>
          </p:nvPr>
        </p:nvSpPr>
        <p:spPr>
          <a:xfrm>
            <a:off x="3291440" y="2016742"/>
            <a:ext cx="2657181" cy="80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91431" rIns="91431" bIns="91431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/>
              <a:t>Diagrams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1562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Delete Bot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7810D-98E6-FD73-C65C-66A864F1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36" y="580782"/>
            <a:ext cx="7274028" cy="409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7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23491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Choose </a:t>
            </a:r>
            <a:r>
              <a:rPr lang="en-US" sz="1600" b="1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ChatBot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05D94-CF85-9DAB-FC65-CB8B03B5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77" y="580782"/>
            <a:ext cx="7673788" cy="4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29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23491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Show Chat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16DFE-BDE0-8E04-C14F-377D7951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81" y="549595"/>
            <a:ext cx="7955106" cy="44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65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23491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Notification</a:t>
            </a: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Chat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50A9B-C404-E7DB-2F4A-B7DB8F7A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23" y="655544"/>
            <a:ext cx="7691718" cy="43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66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23491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Choose </a:t>
            </a:r>
            <a:r>
              <a:rPr lang="en-US" sz="1600" b="1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ChatBot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05D94-CF85-9DAB-FC65-CB8B03B5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77" y="580782"/>
            <a:ext cx="7673788" cy="4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7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23491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Live Chat With Agent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0F978-2EB5-DAFA-C9D6-40F64AFD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71" y="811305"/>
            <a:ext cx="6681694" cy="37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17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23491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Agent Connected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DE8DA-D6B6-22B7-517C-3C186009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39" y="580782"/>
            <a:ext cx="7422777" cy="41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78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‹#›</a:t>
            </a:r>
          </a:p>
        </p:txBody>
      </p:sp>
      <p:sp>
        <p:nvSpPr>
          <p:cNvPr id="306" name="Google Shape;306;p34"/>
          <p:cNvSpPr txBox="1"/>
          <p:nvPr/>
        </p:nvSpPr>
        <p:spPr>
          <a:xfrm>
            <a:off x="919953" y="119158"/>
            <a:ext cx="23491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Logo </a:t>
            </a:r>
            <a:r>
              <a:rPr lang="en-US" sz="1600" b="1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ChatBot</a:t>
            </a: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:-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A1147-9682-5D2C-2C9C-601821538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106" y="731704"/>
            <a:ext cx="6860988" cy="38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0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>
            <a:spLocks noGrp="1"/>
          </p:cNvSpPr>
          <p:nvPr>
            <p:ph type="ctrTitle"/>
          </p:nvPr>
        </p:nvSpPr>
        <p:spPr>
          <a:xfrm>
            <a:off x="2229952" y="1722480"/>
            <a:ext cx="3298975" cy="94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Thank</a:t>
            </a:r>
            <a:r>
              <a:rPr b="1"/>
              <a:t> </a:t>
            </a:r>
            <a:r>
              <a:t>You</a:t>
            </a:r>
          </a:p>
        </p:txBody>
      </p:sp>
      <p:cxnSp>
        <p:nvCxnSpPr>
          <p:cNvPr id="374" name="Google Shape;374;p44"/>
          <p:cNvCxnSpPr/>
          <p:nvPr/>
        </p:nvCxnSpPr>
        <p:spPr>
          <a:xfrm>
            <a:off x="2826329" y="2668776"/>
            <a:ext cx="1828800" cy="0"/>
          </a:xfrm>
          <a:prstGeom prst="straightConnector1">
            <a:avLst/>
          </a:prstGeom>
          <a:noFill/>
          <a:ln w="19050" cap="flat" cmpd="sng">
            <a:solidFill>
              <a:srgbClr val="FF83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125" name="Google Shape;125;p7"/>
          <p:cNvSpPr txBox="1"/>
          <p:nvPr/>
        </p:nvSpPr>
        <p:spPr>
          <a:xfrm>
            <a:off x="1007924" y="0"/>
            <a:ext cx="34809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Case Diagram</a:t>
            </a:r>
            <a:r>
              <a:rPr lang="en-IN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 agent:-</a:t>
            </a:r>
            <a:endParaRPr sz="1600" b="1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FBE3-FEBE-4A81-BC36-83A169DF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975" y="365852"/>
            <a:ext cx="4298562" cy="39121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898" cy="73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‹#›</a:t>
            </a:r>
          </a:p>
        </p:txBody>
      </p:sp>
      <p:sp>
        <p:nvSpPr>
          <p:cNvPr id="125" name="Google Shape;125;p7"/>
          <p:cNvSpPr txBox="1"/>
          <p:nvPr/>
        </p:nvSpPr>
        <p:spPr>
          <a:xfrm>
            <a:off x="1007924" y="0"/>
            <a:ext cx="34809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Case Diagram</a:t>
            </a:r>
            <a:r>
              <a:rPr lang="en-IN" sz="1600" b="1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 client:-</a:t>
            </a:r>
            <a:endParaRPr sz="1600" b="1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92597-E888-49EF-AD80-41B5DA3E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171" y="551432"/>
            <a:ext cx="3882411" cy="37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05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body" idx="1"/>
          </p:nvPr>
        </p:nvSpPr>
        <p:spPr>
          <a:xfrm>
            <a:off x="3027401" y="2016742"/>
            <a:ext cx="4188944" cy="9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91431" rIns="91431" bIns="91431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/>
              <a:t>Activity Diagrams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1242</Words>
  <Application>Microsoft Office PowerPoint</Application>
  <PresentationFormat>On-screen Show (16:9)</PresentationFormat>
  <Paragraphs>412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Roboto</vt:lpstr>
      <vt:lpstr>Courier New</vt:lpstr>
      <vt:lpstr>Calibri</vt:lpstr>
      <vt:lpstr>Arial</vt:lpstr>
      <vt:lpstr>Times New Roman</vt:lpstr>
      <vt:lpstr>Rockwell</vt:lpstr>
      <vt:lpstr>Dosis</vt:lpstr>
      <vt:lpstr>William template</vt:lpstr>
      <vt:lpstr>QuickConnect</vt:lpstr>
      <vt:lpstr> Prepared by </vt:lpstr>
      <vt:lpstr>PowerPoint Presentation</vt:lpstr>
      <vt:lpstr>Group Details</vt:lpstr>
      <vt:lpstr>Tools and Technology used :`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WorkZone</dc:title>
  <dc:creator>baps</dc:creator>
  <cp:lastModifiedBy>viraj</cp:lastModifiedBy>
  <cp:revision>67</cp:revision>
  <dcterms:modified xsi:type="dcterms:W3CDTF">2022-12-07T07:56:30Z</dcterms:modified>
</cp:coreProperties>
</file>